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4" r:id="rId23"/>
    <p:sldId id="278" r:id="rId24"/>
    <p:sldId id="279" r:id="rId25"/>
    <p:sldId id="281" r:id="rId26"/>
    <p:sldId id="282" r:id="rId27"/>
    <p:sldId id="283" r:id="rId28"/>
    <p:sldId id="285" r:id="rId29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3838" autoAdjust="0"/>
  </p:normalViewPr>
  <p:slideViewPr>
    <p:cSldViewPr>
      <p:cViewPr varScale="1">
        <p:scale>
          <a:sx n="84" d="100"/>
          <a:sy n="84" d="100"/>
        </p:scale>
        <p:origin x="684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F5BBE3FD-50FB-4737-9148-F0620284CD1F}" type="datetime1">
              <a:rPr lang="en-US" smtClean="0">
                <a:solidFill>
                  <a:srgbClr val="FFFFFF"/>
                </a:solidFill>
              </a:rPr>
              <a:pPr algn="ctr"/>
              <a:t>8/8/2019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lang="en-US" dirty="0">
                <a:solidFill>
                  <a:schemeClr val="tx2"/>
                </a:solidFill>
              </a:rPr>
              <a:t>AVANTOR PERFORMANCE MATERIALS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F778-D232-40FB-8AE5-899059A38103}" type="datetime1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F018-1EFE-40FD-8F24-5DE72389F2CE}" type="datetime1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F9DEA6-0ABC-410A-AB00-12FEFA12EE66}" type="datetime1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BD3DC9-8269-49A9-BBC9-07505A494037}" type="datetime1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/>
              <a:t>AVANTOR PERFORMANCE MATERIALS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ABA-F5CF-4C5C-B6E5-7C517B5F83A1}" type="datetime1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9F72-C216-42E2-AFE4-5713715BF911}" type="datetime1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1E56-18EE-421C-A881-703E4A398EC2}" type="datetime1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965F5004-D5C8-4779-B18C-FC2DE8599714}" type="datetime1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7133284A-1F8F-44D3-84D9-75B92FB6136F}" type="datetime1">
              <a:rPr lang="en-US" smtClean="0"/>
              <a:pPr/>
              <a:t>8/8/2019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lang="en-US" sz="1400" dirty="0">
                <a:solidFill>
                  <a:schemeClr val="tx2"/>
                </a:solidFill>
              </a:rPr>
              <a:t>AVANTOR PERFORMANCE MATERIALS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SAFETY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1"/>
            </a:pPr>
            <a:r>
              <a:rPr lang="en-US" sz="3200" dirty="0"/>
              <a:t>HAZADOUS CHEMICAL LABELING AND                              MATERIAL SAFETY DATA SHEETS</a:t>
            </a:r>
          </a:p>
          <a:p>
            <a:pPr>
              <a:buFontTx/>
              <a:buChar char="2"/>
            </a:pPr>
            <a:r>
              <a:rPr lang="en-US" sz="3200" dirty="0"/>
              <a:t>HAZARDOUS CHEMICAL STORAGE</a:t>
            </a:r>
          </a:p>
          <a:p>
            <a:pPr>
              <a:buFontTx/>
              <a:buChar char="3"/>
            </a:pPr>
            <a:r>
              <a:rPr lang="en-US" sz="3200" dirty="0"/>
              <a:t>COMPRESSED GASES AND                                              CRYOGENIC LIQUIDS</a:t>
            </a:r>
          </a:p>
          <a:p>
            <a:pPr>
              <a:buFontTx/>
              <a:buChar char="4"/>
            </a:pPr>
            <a:r>
              <a:rPr lang="en-US" sz="3200" dirty="0"/>
              <a:t>TOXIC CHEMICALS</a:t>
            </a:r>
          </a:p>
          <a:p>
            <a:pPr>
              <a:buFontTx/>
              <a:buChar char="5"/>
            </a:pPr>
            <a:r>
              <a:rPr lang="en-US" sz="3200" dirty="0"/>
              <a:t>FLAMMABLES</a:t>
            </a:r>
          </a:p>
          <a:p>
            <a:pPr>
              <a:buFontTx/>
              <a:buChar char="6"/>
            </a:pPr>
            <a:r>
              <a:rPr lang="en-US" sz="3200" dirty="0"/>
              <a:t>CORROSIVE CEMICALS</a:t>
            </a:r>
          </a:p>
          <a:p>
            <a:pPr>
              <a:buFontTx/>
              <a:buChar char="7"/>
            </a:pPr>
            <a:r>
              <a:rPr lang="en-US" sz="3200" dirty="0"/>
              <a:t>HAZARDOUS CHEMICAL SPILL RESPONSE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1027" name="Picture 3" descr="C:\Documents and Settings\william.west\Local Settings\Temporary Internet Files\Content.IE5\PZGRXDO3\MC9002159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47750"/>
            <a:ext cx="3200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fety Slides 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754" b="2975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 excellent source of ignition,  they should be stored away from flammables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Water reactives should be stored in dry cool areas with no water service.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fety Slides 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434" b="3043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simple acid-base reaction can cause problems for an entire area.  In this case Ammonium hydroxide and hydrochloric acid are combined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Incompatibles cause problems even without fires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9095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An Ammonium Chloride cloud forms.  Not only is it toxic by inhalation but the cloud can cause a “white-out”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1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4800600" cy="37147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52600" y="-476250"/>
            <a:ext cx="5257800" cy="4953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fety Slides 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281" b="3028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00200" y="4171950"/>
            <a:ext cx="7315200" cy="609600"/>
          </a:xfrm>
        </p:spPr>
        <p:txBody>
          <a:bodyPr>
            <a:normAutofit/>
          </a:bodyPr>
          <a:lstStyle/>
          <a:p>
            <a:r>
              <a:rPr lang="en-US" dirty="0"/>
              <a:t>Strong Oxidizers like Perchloric acid will react with organic material like sawdust or paper towels.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dirty="0"/>
              <a:t>Hazardous chemicals can also react with non hazardous materials, and can be self igniting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6715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In this case cellulose perchlorate, a shock sensitive, detonatable material.  In many cases such as these the fire residues are as hazardous as the original materials.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1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4648200" cy="385953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fety Slides 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772" b="2977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Perchloric</a:t>
            </a:r>
            <a:r>
              <a:rPr lang="en-US" dirty="0"/>
              <a:t> acid and magnesium powder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Oxidizers (yellow) react violently with Reducing Agents(yellow striped)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248150"/>
            <a:ext cx="8153400" cy="457200"/>
          </a:xfrm>
        </p:spPr>
        <p:txBody>
          <a:bodyPr>
            <a:normAutofit/>
          </a:bodyPr>
          <a:lstStyle/>
          <a:p>
            <a:r>
              <a:rPr lang="en-US" sz="2000" dirty="0"/>
              <a:t>1/6 of a second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2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5638800" cy="44005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2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47800" y="-857250"/>
            <a:ext cx="5943600" cy="5486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66750"/>
          </a:xfrm>
        </p:spPr>
        <p:txBody>
          <a:bodyPr>
            <a:normAutofit/>
          </a:bodyPr>
          <a:lstStyle/>
          <a:p>
            <a:r>
              <a:rPr lang="en-US" sz="3200" dirty="0"/>
              <a:t>Store Oxidizers and Reducers separately!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2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81200" y="666750"/>
            <a:ext cx="5029200" cy="396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Hazardous Chemical Storage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0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04950"/>
            <a:ext cx="5181600" cy="3124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Some Chemicals become more hazardous with age.  Example- Ether can pick up oxygen from the air to form explosive organic peroxides.  Stabilizers get used up and these materials have expiration dates on the label.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2819400" cy="3124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Log in expiration dates</a:t>
            </a:r>
          </a:p>
          <a:p>
            <a:r>
              <a:rPr lang="en-US" dirty="0"/>
              <a:t>Store no more dated materials than can be used before their expiration date.</a:t>
            </a:r>
          </a:p>
          <a:p>
            <a:r>
              <a:rPr lang="en-US" dirty="0"/>
              <a:t>Properly stored, opened cans of ether should be kept no longer than six months.</a:t>
            </a:r>
          </a:p>
        </p:txBody>
      </p:sp>
      <p:pic>
        <p:nvPicPr>
          <p:cNvPr id="5" name="Content Placeholder 4" descr="Safety Slides 02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352550"/>
            <a:ext cx="3429000" cy="3276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Solvent Storage Cabinet Design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2819400" cy="3124200"/>
          </a:xfrm>
        </p:spPr>
        <p:txBody>
          <a:bodyPr/>
          <a:lstStyle/>
          <a:p>
            <a:r>
              <a:rPr lang="en-US" dirty="0"/>
              <a:t>Here one pint of </a:t>
            </a:r>
            <a:r>
              <a:rPr lang="en-US" dirty="0" err="1"/>
              <a:t>Nitromethane</a:t>
            </a:r>
            <a:r>
              <a:rPr lang="en-US" dirty="0"/>
              <a:t>, a highly reactive flammable (Red Stripe) is stored with other Flammables (Red).</a:t>
            </a:r>
          </a:p>
          <a:p>
            <a:r>
              <a:rPr lang="en-US" dirty="0"/>
              <a:t>If it becomes contaminated or is handled improperly..</a:t>
            </a:r>
          </a:p>
          <a:p>
            <a:endParaRPr lang="en-US" dirty="0"/>
          </a:p>
        </p:txBody>
      </p:sp>
      <p:pic>
        <p:nvPicPr>
          <p:cNvPr id="5" name="Content Placeholder 4" descr="Safety Slides 02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352550"/>
            <a:ext cx="2895600" cy="3200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AVANTOR PERFORMANCE MATERIALS</a:t>
            </a:r>
            <a:endParaRPr lang="en-US" dirty="0"/>
          </a:p>
        </p:txBody>
      </p:sp>
      <p:pic>
        <p:nvPicPr>
          <p:cNvPr id="8" name="Content Placeholder 7" descr="Safety Slides 02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590550"/>
            <a:ext cx="2362200" cy="3657600"/>
          </a:xfrm>
        </p:spPr>
      </p:pic>
      <p:pic>
        <p:nvPicPr>
          <p:cNvPr id="9" name="Picture 8" descr="Safety Slides 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514350"/>
            <a:ext cx="2895600" cy="3733800"/>
          </a:xfrm>
          <a:prstGeom prst="rect">
            <a:avLst/>
          </a:prstGeom>
        </p:spPr>
      </p:pic>
      <p:pic>
        <p:nvPicPr>
          <p:cNvPr id="10" name="Picture 9" descr="Safety Slides 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514350"/>
            <a:ext cx="2895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Solvent Storage Cabinets should always be vented, preferably outside.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3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276350"/>
            <a:ext cx="3429000" cy="3352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3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3400" y="285750"/>
            <a:ext cx="3886200" cy="4419600"/>
          </a:xfrm>
        </p:spPr>
      </p:pic>
      <p:pic>
        <p:nvPicPr>
          <p:cNvPr id="6" name="Picture 5" descr="Safety Slides 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85750"/>
            <a:ext cx="39624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3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315200" cy="47053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53440"/>
          </a:xfrm>
        </p:spPr>
        <p:txBody>
          <a:bodyPr/>
          <a:lstStyle/>
          <a:p>
            <a:pPr algn="ctr"/>
            <a:r>
              <a:rPr lang="en-US" dirty="0"/>
              <a:t>Proper Storage Principles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quarter" idx="13"/>
          </p:nvPr>
        </p:nvSpPr>
        <p:spPr>
          <a:xfrm>
            <a:off x="609600" y="1276350"/>
            <a:ext cx="81534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Hazard Identification </a:t>
            </a:r>
          </a:p>
          <a:p>
            <a:r>
              <a:rPr lang="en-US" dirty="0"/>
              <a:t>Separation of Materials by Hazard Class </a:t>
            </a:r>
          </a:p>
          <a:p>
            <a:r>
              <a:rPr lang="en-US" dirty="0"/>
              <a:t>Store minimum quantities </a:t>
            </a:r>
          </a:p>
          <a:p>
            <a:r>
              <a:rPr lang="en-US" dirty="0"/>
              <a:t>Maintain a current, dated inventory  (provide copies for your health and fire departments) </a:t>
            </a:r>
          </a:p>
          <a:p>
            <a:r>
              <a:rPr lang="en-US" dirty="0"/>
              <a:t>Use Safety Packaging where possible  </a:t>
            </a:r>
          </a:p>
          <a:p>
            <a:r>
              <a:rPr lang="en-US" dirty="0"/>
              <a:t>Provide Proper Protective Equipment and Spill Response Materials  </a:t>
            </a:r>
          </a:p>
          <a:p>
            <a:r>
              <a:rPr lang="en-US" dirty="0"/>
              <a:t>Provide Employee Training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4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096000" cy="44767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2. Hazardous Chemical Storage- Quiz Questions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AVANTOR PERFORMANCE 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hangingPunct="0">
              <a:buNone/>
            </a:pPr>
            <a:r>
              <a:rPr lang="en-US" dirty="0"/>
              <a:t>3.  Chemicals should be stored : (circle one)</a:t>
            </a:r>
          </a:p>
          <a:p>
            <a:pPr hangingPunct="0"/>
            <a:r>
              <a:rPr lang="en-US" dirty="0"/>
              <a:t> a. Alphabetically 	                          </a:t>
            </a:r>
          </a:p>
          <a:p>
            <a:pPr hangingPunct="0"/>
            <a:r>
              <a:rPr lang="en-US" dirty="0"/>
              <a:t>b.  By hazard class                 	</a:t>
            </a:r>
          </a:p>
          <a:p>
            <a:pPr hangingPunct="0"/>
            <a:r>
              <a:rPr lang="en-US" dirty="0"/>
              <a:t>c.  By container size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fety Slides 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279" b="2927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amounts, cardboard packaging, incompatible material, and improper storage containment compound the dangers.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Neat and Orderly is not always safe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3714750"/>
            <a:ext cx="8153400" cy="914400"/>
          </a:xfrm>
        </p:spPr>
        <p:txBody>
          <a:bodyPr>
            <a:normAutofit/>
          </a:bodyPr>
          <a:lstStyle/>
          <a:p>
            <a:r>
              <a:rPr lang="en-US" sz="1800" b="1" dirty="0"/>
              <a:t>Corrosive and oxidizing materials should not be stored with solvents. </a:t>
            </a:r>
            <a:br>
              <a:rPr lang="en-US" sz="1800" b="1" dirty="0"/>
            </a:br>
            <a:r>
              <a:rPr lang="en-US" sz="1800" b="1" dirty="0"/>
              <a:t>On the bottom shelf is a bottle of Nitric Acid (oxidizer – Yellow color) and Aniline (toxic flammable – Red Stripe)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0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3124200" cy="3638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638550"/>
            <a:ext cx="8153400" cy="1066800"/>
          </a:xfrm>
        </p:spPr>
        <p:txBody>
          <a:bodyPr>
            <a:normAutofit/>
          </a:bodyPr>
          <a:lstStyle/>
          <a:p>
            <a:r>
              <a:rPr lang="en-US" sz="2800" b="1" dirty="0"/>
              <a:t>Oxidizers and Flammables can produce a fire without a source of ignition, called a hypergolic reaction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0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81200" y="-781050"/>
            <a:ext cx="46482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fety Slides 0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401" b="3040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Shelving should be heavy gauge metal or wood and securely bolted to a wall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3409950"/>
            <a:ext cx="7315200" cy="590550"/>
          </a:xfrm>
        </p:spPr>
        <p:txBody>
          <a:bodyPr>
            <a:noAutofit/>
          </a:bodyPr>
          <a:lstStyle/>
          <a:p>
            <a:r>
              <a:rPr lang="en-US" sz="2000" dirty="0"/>
              <a:t>Heat from this or even smaller fires can collapse metal shelving, resulting in more containers breaking.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79095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Here a magnesium container breaks open and contributes to the fire.  Metal fires are class D fires which most facilities and many fire responders are not equipped to handle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0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391400" cy="40195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  <p:pic>
        <p:nvPicPr>
          <p:cNvPr id="5" name="Content Placeholder 4" descr="Safety Slides 01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85750"/>
            <a:ext cx="5105400" cy="4267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fety Slides 0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841" b="3084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Only a quarter pound of sodium was needed to produce this reaction in a drum of water.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Some materials like Sodium and Potassium will react violently with water to produce a fire or explosion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AVANTOR PERFORMANCE MATERIALS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617</Words>
  <Application>Microsoft Office PowerPoint</Application>
  <PresentationFormat>On-screen Show (16:9)</PresentationFormat>
  <Paragraphs>81</Paragraphs>
  <Slides>28</Slides>
  <Notes>2</Notes>
  <HiddenSlides>19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Tw Cen MT</vt:lpstr>
      <vt:lpstr>Wingdings</vt:lpstr>
      <vt:lpstr>Wingdings 2</vt:lpstr>
      <vt:lpstr>WidescreenPresentation</vt:lpstr>
      <vt:lpstr>CHEMICAL SAFETY PRESENTATION</vt:lpstr>
      <vt:lpstr>2.  Hazardous Chemical Storage</vt:lpstr>
      <vt:lpstr>Neat and Orderly is not always safe</vt:lpstr>
      <vt:lpstr>Corrosive and oxidizing materials should not be stored with solvents.  On the bottom shelf is a bottle of Nitric Acid (oxidizer – Yellow color) and Aniline (toxic flammable – Red Stripe) </vt:lpstr>
      <vt:lpstr>Oxidizers and Flammables can produce a fire without a source of ignition, called a hypergolic reaction</vt:lpstr>
      <vt:lpstr>Heat from this or even smaller fires can collapse metal shelving, resulting in more containers breaking.</vt:lpstr>
      <vt:lpstr>Here a magnesium container breaks open and contributes to the fire.  Metal fires are class D fires which most facilities and many fire responders are not equipped to handle</vt:lpstr>
      <vt:lpstr>PowerPoint Presentation</vt:lpstr>
      <vt:lpstr>Some materials like Sodium and Potassium will react violently with water to produce a fire or explosion</vt:lpstr>
      <vt:lpstr>Water reactives should be stored in dry cool areas with no water service.</vt:lpstr>
      <vt:lpstr>Incompatibles cause problems even without fires</vt:lpstr>
      <vt:lpstr>An Ammonium Chloride cloud forms.  Not only is it toxic by inhalation but the cloud can cause a “white-out”</vt:lpstr>
      <vt:lpstr>PowerPoint Presentation</vt:lpstr>
      <vt:lpstr>Hazardous chemicals can also react with non hazardous materials, and can be self igniting</vt:lpstr>
      <vt:lpstr>In this case cellulose perchlorate, a shock sensitive, detonatable material.  In many cases such as these the fire residues are as hazardous as the original materials.</vt:lpstr>
      <vt:lpstr>Oxidizers (yellow) react violently with Reducing Agents(yellow striped)</vt:lpstr>
      <vt:lpstr>1/6 of a second</vt:lpstr>
      <vt:lpstr>PowerPoint Presentation</vt:lpstr>
      <vt:lpstr>Store Oxidizers and Reducers separately!</vt:lpstr>
      <vt:lpstr>Some Chemicals become more hazardous with age.  Example- Ether can pick up oxygen from the air to form explosive organic peroxides.  Stabilizers get used up and these materials have expiration dates on the label.</vt:lpstr>
      <vt:lpstr>Solvent Storage Cabinet Design</vt:lpstr>
      <vt:lpstr>PowerPoint Presentation</vt:lpstr>
      <vt:lpstr>Solvent Storage Cabinets should always be vented, preferably outside.</vt:lpstr>
      <vt:lpstr>PowerPoint Presentation</vt:lpstr>
      <vt:lpstr>PowerPoint Presentation</vt:lpstr>
      <vt:lpstr>Proper Storage Principles</vt:lpstr>
      <vt:lpstr>PowerPoint Presentation</vt:lpstr>
      <vt:lpstr>2. Hazardous Chemical Storage- Quiz Questions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2011-08-06T16:39:55Z</dcterms:created>
  <dcterms:modified xsi:type="dcterms:W3CDTF">2019-08-08T10:32:15Z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